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53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295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3360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7536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99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81406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71676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394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01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13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0648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9159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1806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2812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862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7930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11493-6830-480F-AA29-4F641F097AC9}" type="datetimeFigureOut">
              <a:rPr lang="en-IN" smtClean="0"/>
              <a:t>04-04-2025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E6552132-D072-41E5-813B-BCC10F66C0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628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F2226-33A0-43B0-50AB-A22F8FAC8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540775"/>
            <a:ext cx="9418320" cy="825910"/>
          </a:xfrm>
        </p:spPr>
        <p:txBody>
          <a:bodyPr/>
          <a:lstStyle/>
          <a:p>
            <a:pPr algn="ctr"/>
            <a:r>
              <a:rPr lang="en-IN" sz="4000" b="1" dirty="0">
                <a:solidFill>
                  <a:srgbClr val="002060"/>
                </a:solidFill>
                <a:latin typeface="Algerian" panose="04020705040A02060702" pitchFamily="82" charset="0"/>
              </a:rPr>
              <a:t>HR ANALYTICS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160F8-7C07-B349-EE94-178D3D01F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2241755"/>
            <a:ext cx="7766936" cy="3765755"/>
          </a:xfrm>
        </p:spPr>
        <p:txBody>
          <a:bodyPr>
            <a:normAutofit/>
          </a:bodyPr>
          <a:lstStyle/>
          <a:p>
            <a:pPr algn="l"/>
            <a:r>
              <a:rPr lang="en-IN" sz="2400" b="1" dirty="0">
                <a:solidFill>
                  <a:schemeClr val="accent4"/>
                </a:solidFill>
              </a:rPr>
              <a:t>Project Members 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1.Sakshi Wagh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2.Sanket Ghadge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3.Komal Jangid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4.Manish Chavhan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5.Mounik</a:t>
            </a:r>
          </a:p>
          <a:p>
            <a:pPr marL="285750" indent="-285750" algn="l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6.Giridrago</a:t>
            </a:r>
          </a:p>
          <a:p>
            <a:pPr marL="285750" indent="-285750" algn="l">
              <a:buFontTx/>
              <a:buChar char="-"/>
            </a:pPr>
            <a:endParaRPr lang="en-IN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309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35C7-6258-9D90-3909-D637EF82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"/>
            <a:ext cx="8596668" cy="432618"/>
          </a:xfrm>
        </p:spPr>
        <p:txBody>
          <a:bodyPr>
            <a:noAutofit/>
          </a:bodyPr>
          <a:lstStyle/>
          <a:p>
            <a:pPr algn="ctr"/>
            <a:r>
              <a:rPr lang="en-IN" sz="2400" b="1" dirty="0">
                <a:solidFill>
                  <a:schemeClr val="accent4"/>
                </a:solidFill>
              </a:rPr>
              <a:t>SQL Query 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6E2CE8-F8A7-CA85-F8DA-640DEB3FE2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766916"/>
            <a:ext cx="10943866" cy="5732207"/>
          </a:xfrm>
        </p:spPr>
      </p:pic>
    </p:spTree>
    <p:extLst>
      <p:ext uri="{BB962C8B-B14F-4D97-AF65-F5344CB8AC3E}">
        <p14:creationId xmlns:p14="http://schemas.microsoft.com/office/powerpoint/2010/main" val="522659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CEE02-B2B8-ED2D-40D8-A8DE8BBA5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7988"/>
            <a:ext cx="10059492" cy="491612"/>
          </a:xfrm>
        </p:spPr>
        <p:txBody>
          <a:bodyPr>
            <a:normAutofit/>
          </a:bodyPr>
          <a:lstStyle/>
          <a:p>
            <a:pPr algn="ctr"/>
            <a:r>
              <a:rPr lang="en-IN" sz="2400" b="1" dirty="0">
                <a:solidFill>
                  <a:schemeClr val="accent4"/>
                </a:solidFill>
              </a:rPr>
              <a:t>SQL Query 4 And 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BB92C9-D76A-F259-AA93-770BFDA6E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77" y="816077"/>
            <a:ext cx="11110452" cy="5702711"/>
          </a:xfrm>
        </p:spPr>
      </p:pic>
    </p:spTree>
    <p:extLst>
      <p:ext uri="{BB962C8B-B14F-4D97-AF65-F5344CB8AC3E}">
        <p14:creationId xmlns:p14="http://schemas.microsoft.com/office/powerpoint/2010/main" val="3818435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83B9-D56F-7759-D3A1-3BCFE03A7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206478"/>
            <a:ext cx="11023053" cy="521110"/>
          </a:xfrm>
        </p:spPr>
        <p:txBody>
          <a:bodyPr>
            <a:normAutofit/>
          </a:bodyPr>
          <a:lstStyle/>
          <a:p>
            <a:pPr algn="ctr"/>
            <a:r>
              <a:rPr lang="en-IN" sz="2400" b="1" dirty="0">
                <a:solidFill>
                  <a:schemeClr val="accent4"/>
                </a:solidFill>
              </a:rPr>
              <a:t>SQL Query 6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E9B608-844F-EF29-4E34-6F4F5D9F5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15" y="825500"/>
            <a:ext cx="11389130" cy="5826125"/>
          </a:xfrm>
        </p:spPr>
      </p:pic>
    </p:spTree>
    <p:extLst>
      <p:ext uri="{BB962C8B-B14F-4D97-AF65-F5344CB8AC3E}">
        <p14:creationId xmlns:p14="http://schemas.microsoft.com/office/powerpoint/2010/main" val="1530752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55658-D58A-BB8E-1F98-34905AB09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50606"/>
            <a:ext cx="8596668" cy="727587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4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FB23A-F400-1D34-AEF3-A1564168F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94503"/>
            <a:ext cx="8850124" cy="4546860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The HR Analytics Project provided key insights into employee attrition, work-life balance, and compensation trends.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By analyzing large datasets, we identified factors affecting retention and job satisfaction.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The findings help HR teams develop better policies, improve employee engagement, and optimize salary structures.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 Understanding promotion trends and department-wise attrition enables data-driven decision-making.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Overall, the project helps organizations enhance workforce stability and efficiency.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189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58687-53CD-7D2A-E790-28DC5E692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24000"/>
            <a:ext cx="8596668" cy="2408902"/>
          </a:xfrm>
        </p:spPr>
        <p:txBody>
          <a:bodyPr>
            <a:normAutofit/>
          </a:bodyPr>
          <a:lstStyle/>
          <a:p>
            <a:pPr algn="ctr"/>
            <a:r>
              <a:rPr lang="en-IN" sz="5400" b="1" dirty="0">
                <a:solidFill>
                  <a:srgbClr val="002060"/>
                </a:solidFill>
                <a:latin typeface="Algerian" panose="04020705040A02060702" pitchFamily="82" charset="0"/>
              </a:rPr>
              <a:t>Thank</a:t>
            </a:r>
            <a:br>
              <a:rPr lang="en-IN" sz="4400" b="1" dirty="0">
                <a:solidFill>
                  <a:srgbClr val="002060"/>
                </a:solidFill>
                <a:latin typeface="Algerian" panose="04020705040A02060702" pitchFamily="82" charset="0"/>
              </a:rPr>
            </a:br>
            <a:r>
              <a:rPr lang="en-IN" sz="4400" b="1" dirty="0">
                <a:solidFill>
                  <a:srgbClr val="002060"/>
                </a:solidFill>
                <a:latin typeface="Algerian" panose="04020705040A02060702" pitchFamily="82" charset="0"/>
              </a:rPr>
              <a:t>                </a:t>
            </a:r>
            <a:r>
              <a:rPr lang="en-IN" sz="5400" b="1" dirty="0">
                <a:solidFill>
                  <a:srgbClr val="002060"/>
                </a:solidFill>
                <a:latin typeface="Algerian" panose="04020705040A02060702" pitchFamily="82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412111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9B202-E50E-32F5-1108-386D08EAE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52284"/>
            <a:ext cx="8596668" cy="609600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4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45305-BC7A-DC3F-829E-F757A9185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19200"/>
            <a:ext cx="8997608" cy="4680155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Employee retention is a critical challenge for organizations aiming to maintain         a stable and productive workforce.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High attrition rates can lead to increased hiring costs, loss of institutional knowledge, and decreased employee morale.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This project leverages HR analytics to identify key factors influencing employee retention by analyzing two datasets (</a:t>
            </a:r>
            <a:r>
              <a:rPr lang="en-US" i="1" dirty="0">
                <a:solidFill>
                  <a:schemeClr val="tx1"/>
                </a:solidFill>
              </a:rPr>
              <a:t>HR_1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i="1" dirty="0">
                <a:solidFill>
                  <a:schemeClr val="tx1"/>
                </a:solidFill>
              </a:rPr>
              <a:t>HR_2</a:t>
            </a:r>
            <a:r>
              <a:rPr lang="en-US" dirty="0">
                <a:solidFill>
                  <a:schemeClr val="tx1"/>
                </a:solidFill>
              </a:rPr>
              <a:t>), each containing 50,000 records.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Using Excel-based data analysis, this study will explore employee demographics, salary trends, promotion history, work-life balance, and job satisfaction levels to uncover patterns in employee turnover.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The goal is to provide data-driven insights that help HR teams design better policies for improving employee satisfaction, reducing attrition, and fostering long-term workforce stability.</a:t>
            </a:r>
          </a:p>
          <a:p>
            <a:pPr>
              <a:buClr>
                <a:schemeClr val="tx1"/>
              </a:buClr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8772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B4241-5198-DE19-1D4A-7E399F6A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8090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4"/>
                </a:solidFill>
              </a:rPr>
              <a:t>Dataset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35D83-4FBD-36D8-1AC4-CB28B51A5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6349"/>
            <a:ext cx="9017272" cy="4655014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The HR_1 and HR_2 datasets contain structured Excel data with 50,000 records each, focused on HR analytics and employee retention.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These datasets likely include key HR metrics that help analyze factors influencing    employee turnover, job satisfaction, and workforce stability.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accent2"/>
                </a:solidFill>
              </a:rPr>
              <a:t>Features in the Datasets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</a:rPr>
              <a:t> Employee Demographics:</a:t>
            </a:r>
            <a:r>
              <a:rPr lang="en-US" dirty="0">
                <a:solidFill>
                  <a:schemeClr val="tx1"/>
                </a:solidFill>
              </a:rPr>
              <a:t> Age, Gender, Department, Job Role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</a:rPr>
              <a:t>  Compensation Details:</a:t>
            </a:r>
            <a:r>
              <a:rPr lang="en-US" dirty="0">
                <a:solidFill>
                  <a:schemeClr val="tx1"/>
                </a:solidFill>
              </a:rPr>
              <a:t> Salary, Bonus, Hourly Rate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</a:rPr>
              <a:t>  Work Experience:</a:t>
            </a:r>
            <a:r>
              <a:rPr lang="en-US" dirty="0">
                <a:solidFill>
                  <a:schemeClr val="tx1"/>
                </a:solidFill>
              </a:rPr>
              <a:t> Years at Company, Years in Current Role, Promotions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</a:rPr>
              <a:t>  Work-Life Balance:</a:t>
            </a:r>
            <a:r>
              <a:rPr lang="en-US" dirty="0">
                <a:solidFill>
                  <a:schemeClr val="tx1"/>
                </a:solidFill>
              </a:rPr>
              <a:t> Overtime, Job Satisfaction, Work Hours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</a:rPr>
              <a:t>  Attrition Details:</a:t>
            </a:r>
            <a:r>
              <a:rPr lang="en-US" dirty="0">
                <a:solidFill>
                  <a:schemeClr val="tx1"/>
                </a:solidFill>
              </a:rPr>
              <a:t> Resignation Reason, Time Since Last Promotion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</a:rPr>
              <a:t>  Performance Metrics:</a:t>
            </a:r>
            <a:r>
              <a:rPr lang="en-US" dirty="0">
                <a:solidFill>
                  <a:schemeClr val="tx1"/>
                </a:solidFill>
              </a:rPr>
              <a:t> Performance Rating, Training Hours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1835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0C999-C69E-556E-7B03-47E0EE58F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6413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4"/>
                </a:solidFill>
              </a:rPr>
              <a:t>KPI’s And Insight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355D50F-8CA6-E14D-6C4E-F2B8B745383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55663" y="1446652"/>
            <a:ext cx="9143743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1. Average Attrition Rate for All Departments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Measures the percentage of employees leaving the organization across all   departments.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identify which departments have higher turnover and need better retention strategies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2. Average Hourly Rate of Male Research Scientists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2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Calculates the mean hourly wage for male employees in the Research Scientist role.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Useful for salary benchmarking and ensuring fair compensation policies.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3. Attrition Rate vs. Monthly Income Statistics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Analyzes the relationship between employee attrition and their monthly income.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Helps determine if salary dissatisfaction is a major reason for employee turnover.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16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606AA-14E3-7C45-AFFA-1D691B97BCB2}"/>
              </a:ext>
            </a:extLst>
          </p:cNvPr>
          <p:cNvSpPr txBox="1"/>
          <p:nvPr/>
        </p:nvSpPr>
        <p:spPr>
          <a:xfrm>
            <a:off x="698089" y="658760"/>
            <a:ext cx="87998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>
                <a:solidFill>
                  <a:schemeClr val="accent2"/>
                </a:solidFill>
              </a:rPr>
              <a:t>4. Average Working Years for Each Department</a:t>
            </a:r>
          </a:p>
          <a:p>
            <a:pPr>
              <a:buNone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Measures the average tenure of employees within each department.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Useful for understanding job stability and identifying departments with long-term employees.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None/>
            </a:pPr>
            <a:r>
              <a:rPr lang="en-US" b="1" dirty="0">
                <a:solidFill>
                  <a:schemeClr val="accent2"/>
                </a:solidFill>
              </a:rPr>
              <a:t>5. Job Role vs. Work-Life Balance</a:t>
            </a:r>
          </a:p>
          <a:p>
            <a:pPr>
              <a:buNone/>
            </a:pPr>
            <a:endParaRPr lang="en-US" dirty="0">
              <a:solidFill>
                <a:schemeClr val="accent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Compares different job roles to their reported work-life balance ratings.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Helps HR understand how workload and stress vary across roles.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None/>
            </a:pPr>
            <a:r>
              <a:rPr lang="en-US" b="1" dirty="0">
                <a:solidFill>
                  <a:schemeClr val="accent2"/>
                </a:solidFill>
              </a:rPr>
              <a:t>6. Attrition Rate vs. Years Since Last Promotion</a:t>
            </a:r>
          </a:p>
          <a:p>
            <a:pPr>
              <a:buNone/>
            </a:pPr>
            <a:endParaRPr lang="en-US" b="1" dirty="0">
              <a:solidFill>
                <a:schemeClr val="accent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Analyzes the impact of promotion frequency on employee attrition.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Helps identify if lack of career growth is a reason for high turnover.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8998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BE9AD-5BE6-4FF7-F764-D3C2F9ED5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78658"/>
            <a:ext cx="8596668" cy="452284"/>
          </a:xfrm>
        </p:spPr>
        <p:txBody>
          <a:bodyPr>
            <a:noAutofit/>
          </a:bodyPr>
          <a:lstStyle/>
          <a:p>
            <a:pPr algn="ctr"/>
            <a:r>
              <a:rPr lang="en-IN" sz="2400" b="1" dirty="0">
                <a:solidFill>
                  <a:schemeClr val="accent4"/>
                </a:solidFill>
              </a:rPr>
              <a:t>Excel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CE8007-5F39-0B5C-ED20-31FCC534AB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80" y="619125"/>
            <a:ext cx="11464413" cy="5957888"/>
          </a:xfrm>
        </p:spPr>
      </p:pic>
    </p:spTree>
    <p:extLst>
      <p:ext uri="{BB962C8B-B14F-4D97-AF65-F5344CB8AC3E}">
        <p14:creationId xmlns:p14="http://schemas.microsoft.com/office/powerpoint/2010/main" val="2434209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7DF8B-CD16-F38B-98BB-334E8D688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88490"/>
            <a:ext cx="9577711" cy="452284"/>
          </a:xfrm>
        </p:spPr>
        <p:txBody>
          <a:bodyPr>
            <a:normAutofit fontScale="90000"/>
          </a:bodyPr>
          <a:lstStyle/>
          <a:p>
            <a:pPr algn="ctr"/>
            <a:r>
              <a:rPr lang="en-IN" sz="2400" b="1" dirty="0">
                <a:solidFill>
                  <a:schemeClr val="accent4"/>
                </a:solidFill>
              </a:rPr>
              <a:t>Power Bi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C75A7B-C634-7714-AC64-66CEA6C9CA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39" y="668594"/>
            <a:ext cx="11631561" cy="6017341"/>
          </a:xfrm>
        </p:spPr>
      </p:pic>
    </p:spTree>
    <p:extLst>
      <p:ext uri="{BB962C8B-B14F-4D97-AF65-F5344CB8AC3E}">
        <p14:creationId xmlns:p14="http://schemas.microsoft.com/office/powerpoint/2010/main" val="2406205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CD05F-0860-40CA-8A41-1BC641C61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7988"/>
            <a:ext cx="9617040" cy="540774"/>
          </a:xfrm>
        </p:spPr>
        <p:txBody>
          <a:bodyPr>
            <a:normAutofit/>
          </a:bodyPr>
          <a:lstStyle/>
          <a:p>
            <a:pPr algn="ctr"/>
            <a:r>
              <a:rPr lang="en-IN" sz="2400" b="1" dirty="0">
                <a:solidFill>
                  <a:schemeClr val="accent4"/>
                </a:solidFill>
              </a:rPr>
              <a:t>Tableau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6282F2-01B4-527B-B967-A945B2461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620" y="658762"/>
            <a:ext cx="11405420" cy="5967463"/>
          </a:xfrm>
        </p:spPr>
      </p:pic>
    </p:spTree>
    <p:extLst>
      <p:ext uri="{BB962C8B-B14F-4D97-AF65-F5344CB8AC3E}">
        <p14:creationId xmlns:p14="http://schemas.microsoft.com/office/powerpoint/2010/main" val="4120096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C61D9-DB05-3068-EF6F-0AC742569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8491"/>
            <a:ext cx="10147982" cy="511278"/>
          </a:xfrm>
        </p:spPr>
        <p:txBody>
          <a:bodyPr>
            <a:normAutofit/>
          </a:bodyPr>
          <a:lstStyle/>
          <a:p>
            <a:pPr algn="ctr"/>
            <a:r>
              <a:rPr lang="en-IN" sz="2400" b="1" dirty="0">
                <a:solidFill>
                  <a:schemeClr val="accent4"/>
                </a:solidFill>
              </a:rPr>
              <a:t>SQL Query 1 And 2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A95B1E-1A4A-6C49-B10D-E1DAF79CB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48" y="717551"/>
            <a:ext cx="11021962" cy="5702914"/>
          </a:xfrm>
        </p:spPr>
      </p:pic>
    </p:spTree>
    <p:extLst>
      <p:ext uri="{BB962C8B-B14F-4D97-AF65-F5344CB8AC3E}">
        <p14:creationId xmlns:p14="http://schemas.microsoft.com/office/powerpoint/2010/main" val="301392329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94</TotalTime>
  <Words>578</Words>
  <Application>Microsoft Office PowerPoint</Application>
  <PresentationFormat>Widescreen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Algerian</vt:lpstr>
      <vt:lpstr>Arial</vt:lpstr>
      <vt:lpstr>Trebuchet MS</vt:lpstr>
      <vt:lpstr>Wingdings</vt:lpstr>
      <vt:lpstr>Wingdings 3</vt:lpstr>
      <vt:lpstr>Facet</vt:lpstr>
      <vt:lpstr>HR ANALYTICS PROJECT</vt:lpstr>
      <vt:lpstr>Problem Statement</vt:lpstr>
      <vt:lpstr>Dataset Description</vt:lpstr>
      <vt:lpstr>KPI’s And Insight</vt:lpstr>
      <vt:lpstr>PowerPoint Presentation</vt:lpstr>
      <vt:lpstr>Excel Dashboard</vt:lpstr>
      <vt:lpstr>Power Bi Dashboard</vt:lpstr>
      <vt:lpstr>Tableau Dashboard</vt:lpstr>
      <vt:lpstr>SQL Query 1 And 2</vt:lpstr>
      <vt:lpstr>SQL Query 3</vt:lpstr>
      <vt:lpstr>SQL Query 4 And 5</vt:lpstr>
      <vt:lpstr>SQL Query 6</vt:lpstr>
      <vt:lpstr>Conclusion</vt:lpstr>
      <vt:lpstr>Thank               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sanket ghadge</dc:creator>
  <cp:lastModifiedBy>sanket ghadge</cp:lastModifiedBy>
  <cp:revision>1</cp:revision>
  <dcterms:created xsi:type="dcterms:W3CDTF">2025-04-04T18:22:09Z</dcterms:created>
  <dcterms:modified xsi:type="dcterms:W3CDTF">2025-04-04T19:57:01Z</dcterms:modified>
</cp:coreProperties>
</file>

<file path=docProps/thumbnail.jpeg>
</file>